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1"/>
  </p:notesMasterIdLst>
  <p:sldIdLst>
    <p:sldId id="278" r:id="rId2"/>
    <p:sldId id="279" r:id="rId3"/>
    <p:sldId id="280" r:id="rId4"/>
    <p:sldId id="281" r:id="rId5"/>
    <p:sldId id="284" r:id="rId6"/>
    <p:sldId id="294" r:id="rId7"/>
    <p:sldId id="282" r:id="rId8"/>
    <p:sldId id="290" r:id="rId9"/>
    <p:sldId id="293" r:id="rId10"/>
  </p:sldIdLst>
  <p:sldSz cx="12192000" cy="6858000"/>
  <p:notesSz cx="13716000" cy="24384000"/>
  <p:custDataLst>
    <p:tags r:id="rId1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havy Pandey" initials="BP" lastIdx="1" clrIdx="0">
    <p:extLst>
      <p:ext uri="{19B8F6BF-5375-455C-9EA6-DF929625EA0E}">
        <p15:presenceInfo xmlns:p15="http://schemas.microsoft.com/office/powerpoint/2012/main" userId="7d6462f67a14f5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71" d="100"/>
          <a:sy n="71" d="100"/>
        </p:scale>
        <p:origin x="696" y="7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preet kaur" userId="8355d23e18e838ce" providerId="LiveId" clId="{E83ECC03-D36E-4C62-84DD-8E1802D39A7E}"/>
    <pc:docChg chg="custSel addSld modSld replTag delTag">
      <pc:chgData name="Jaspreet kaur" userId="8355d23e18e838ce" providerId="LiveId" clId="{E83ECC03-D36E-4C62-84DD-8E1802D39A7E}" dt="2023-04-22T08:48:32.107" v="18" actId="20577"/>
      <pc:docMkLst>
        <pc:docMk/>
      </pc:docMkLst>
      <pc:sldChg chg="replTag">
        <pc:chgData name="Jaspreet kaur" userId="8355d23e18e838ce" providerId="LiveId" clId="{E83ECC03-D36E-4C62-84DD-8E1802D39A7E}" dt="2023-04-22T08:48:19.927" v="1"/>
        <pc:sldMkLst>
          <pc:docMk/>
          <pc:sldMk cId="2131568492" sldId="278"/>
        </pc:sldMkLst>
      </pc:sldChg>
      <pc:sldChg chg="modSp new mod replTag delTag">
        <pc:chgData name="Jaspreet kaur" userId="8355d23e18e838ce" providerId="LiveId" clId="{E83ECC03-D36E-4C62-84DD-8E1802D39A7E}" dt="2023-04-22T08:48:32.107" v="18" actId="20577"/>
        <pc:sldMkLst>
          <pc:docMk/>
          <pc:sldMk cId="2884548601" sldId="294"/>
        </pc:sldMkLst>
        <pc:spChg chg="mod">
          <ac:chgData name="Jaspreet kaur" userId="8355d23e18e838ce" providerId="LiveId" clId="{E83ECC03-D36E-4C62-84DD-8E1802D39A7E}" dt="2023-04-22T08:48:32.107" v="18" actId="20577"/>
          <ac:spMkLst>
            <pc:docMk/>
            <pc:sldMk cId="2884548601" sldId="294"/>
            <ac:spMk id="2" creationId="{EA2FE8E9-0B0A-C1F7-66AB-0103ABAA0C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Group%209%20SEL%20PIT.xlsx"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397496"/>
            <a:ext cx="5385816" cy="637928"/>
          </a:xfrm>
        </p:spPr>
        <p:txBody>
          <a:bodyPr/>
          <a:lstStyle/>
          <a:p>
            <a:r>
              <a:rPr lang="en-US" dirty="0"/>
              <a:t>Group No. 9</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2811063" y="1545322"/>
            <a:ext cx="5977845" cy="3174052"/>
          </a:xfrm>
        </p:spPr>
        <p:txBody>
          <a:bodyPr/>
          <a:lstStyle/>
          <a:p>
            <a:r>
              <a:rPr lang="en-US" dirty="0"/>
              <a:t>Names with Roll No.</a:t>
            </a:r>
          </a:p>
          <a:p>
            <a:pPr marL="457200" indent="-457200">
              <a:buAutoNum type="arabicPeriod"/>
            </a:pPr>
            <a:r>
              <a:rPr lang="en-US" dirty="0"/>
              <a:t>Aman Kharwar: 40821014</a:t>
            </a:r>
          </a:p>
          <a:p>
            <a:pPr marL="457200" indent="-457200">
              <a:buAutoNum type="arabicPeriod"/>
            </a:pPr>
            <a:r>
              <a:rPr lang="en-US" dirty="0"/>
              <a:t>Ansh Arora: 40821021</a:t>
            </a:r>
          </a:p>
          <a:p>
            <a:pPr marL="457200" indent="-457200">
              <a:buAutoNum type="arabicPeriod"/>
            </a:pPr>
            <a:r>
              <a:rPr lang="en-US" dirty="0"/>
              <a:t>Bhavy Pandey: 40821030</a:t>
            </a:r>
          </a:p>
          <a:p>
            <a:pPr marL="457200" indent="-457200">
              <a:buAutoNum type="arabicPeriod"/>
            </a:pPr>
            <a:r>
              <a:rPr lang="en-US" dirty="0"/>
              <a:t>Daksh Khurana: 40821035</a:t>
            </a:r>
          </a:p>
          <a:p>
            <a:pPr marL="457200" indent="-457200">
              <a:buAutoNum type="arabicPeriod"/>
            </a:pPr>
            <a:r>
              <a:rPr lang="en-US" dirty="0"/>
              <a:t>Deepanshu: 40821039</a:t>
            </a:r>
          </a:p>
          <a:p>
            <a:pPr marL="457200" indent="-457200">
              <a:buAutoNum type="arabicPeriod"/>
            </a:pPr>
            <a:r>
              <a:rPr lang="en-US" dirty="0"/>
              <a:t>Tushar Joshi: 40821116</a:t>
            </a:r>
          </a:p>
          <a:p>
            <a:pPr marL="457200" indent="-457200">
              <a:buAutoNum type="arabicPeriod"/>
            </a:pPr>
            <a:r>
              <a:rPr lang="en-US" dirty="0"/>
              <a:t>Vishakha: 40821126</a:t>
            </a:r>
          </a:p>
          <a:p>
            <a:endParaRPr lang="en-US" dirty="0"/>
          </a:p>
        </p:txBody>
      </p:sp>
    </p:spTree>
    <p:custDataLst>
      <p:tags r:id="rId1"/>
    </p:custDataLst>
    <p:extLst>
      <p:ext uri="{BB962C8B-B14F-4D97-AF65-F5344CB8AC3E}">
        <p14:creationId xmlns:p14="http://schemas.microsoft.com/office/powerpoint/2010/main" val="213156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861111" y="711200"/>
            <a:ext cx="8777860" cy="1233715"/>
          </a:xfrm>
        </p:spPr>
        <p:txBody>
          <a:bodyPr/>
          <a:lstStyle/>
          <a:p>
            <a:r>
              <a:rPr lang="en-US" dirty="0">
                <a:latin typeface="Arial Black" panose="020B0604020202020204" pitchFamily="34" charset="0"/>
                <a:ea typeface="Arial Regular" pitchFamily="34" charset="-122"/>
                <a:cs typeface="Arial Black" panose="020B0604020202020204" pitchFamily="34" charset="0"/>
              </a:rPr>
              <a:t>Problem and SDG GOAL</a:t>
            </a:r>
            <a:br>
              <a:rPr lang="en-US" dirty="0">
                <a:latin typeface="Arial Black" panose="020B0604020202020204" pitchFamily="34" charset="0"/>
                <a:ea typeface="Arial Regular" pitchFamily="34" charset="-122"/>
                <a:cs typeface="Arial Black" panose="020B0604020202020204" pitchFamily="34" charset="0"/>
              </a:rPr>
            </a:br>
            <a:br>
              <a:rPr lang="en-US" dirty="0">
                <a:latin typeface="Arial Black" panose="020B0604020202020204" pitchFamily="34" charset="0"/>
                <a:ea typeface="Arial Regular" pitchFamily="34" charset="-122"/>
                <a:cs typeface="Arial Black" panose="020B0604020202020204" pitchFamily="34" charset="0"/>
              </a:rPr>
            </a:br>
            <a:endParaRPr lang="en-US" sz="1400" b="0"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C7117929-F0F1-7376-6F0A-BE8740B66FD7}"/>
              </a:ext>
            </a:extLst>
          </p:cNvPr>
          <p:cNvSpPr>
            <a:spLocks noGrp="1"/>
          </p:cNvSpPr>
          <p:nvPr>
            <p:ph idx="1"/>
          </p:nvPr>
        </p:nvSpPr>
        <p:spPr>
          <a:xfrm>
            <a:off x="471288" y="1612365"/>
            <a:ext cx="7453512" cy="4207863"/>
          </a:xfrm>
        </p:spPr>
        <p:txBody>
          <a:bodyPr/>
          <a:lstStyle/>
          <a:p>
            <a:pPr marL="342900" indent="-342900">
              <a:buFont typeface="Arial" panose="020B0604020202020204" pitchFamily="34" charset="0"/>
              <a:buChar char="•"/>
            </a:pPr>
            <a:r>
              <a:rPr lang="en-US" sz="2000" b="0" i="0" dirty="0">
                <a:solidFill>
                  <a:srgbClr val="374151"/>
                </a:solidFill>
                <a:effectLst/>
                <a:latin typeface="Söhne"/>
              </a:rPr>
              <a:t>Our project aligns with the fourth Sustainable Development Goal of the United Nations, which focuses on providing equitable and high-quality education opportunities for all individuals, including vulnerable populations such as children in slums. </a:t>
            </a:r>
          </a:p>
          <a:p>
            <a:pPr marL="342900" indent="-342900">
              <a:buFont typeface="Arial" panose="020B0604020202020204" pitchFamily="34" charset="0"/>
              <a:buChar char="•"/>
            </a:pPr>
            <a:r>
              <a:rPr lang="en-US" sz="2000" b="0" i="0" dirty="0">
                <a:solidFill>
                  <a:srgbClr val="374151"/>
                </a:solidFill>
                <a:effectLst/>
                <a:latin typeface="Söhne"/>
              </a:rPr>
              <a:t>However, poverty and limited resources often prevent these children from accessing education, hindering their economic and personal growth. </a:t>
            </a:r>
          </a:p>
          <a:p>
            <a:pPr marL="342900" indent="-342900">
              <a:buFont typeface="Arial" panose="020B0604020202020204" pitchFamily="34" charset="0"/>
              <a:buChar char="•"/>
            </a:pPr>
            <a:r>
              <a:rPr lang="en-US" sz="2000" b="0" i="0" dirty="0">
                <a:solidFill>
                  <a:srgbClr val="374151"/>
                </a:solidFill>
                <a:effectLst/>
                <a:latin typeface="Söhne"/>
              </a:rPr>
              <a:t>Our initiative seeks to address these barriers by providing quality education to slum children, thereby promoting SDG 4 and improving their future prospects.</a:t>
            </a:r>
            <a:endParaRPr lang="en-IN" sz="2000" dirty="0">
              <a:latin typeface="Söhne"/>
            </a:endParaRPr>
          </a:p>
        </p:txBody>
      </p:sp>
      <p:pic>
        <p:nvPicPr>
          <p:cNvPr id="2050" name="Picture 2" descr="Image result for goal 4 quality education">
            <a:extLst>
              <a:ext uri="{FF2B5EF4-FFF2-40B4-BE49-F238E27FC236}">
                <a16:creationId xmlns:a16="http://schemas.microsoft.com/office/drawing/2014/main" id="{6A2AC743-36A7-539D-3929-3D37828BD9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07" t="33818" r="9864" b="9687"/>
          <a:stretch/>
        </p:blipFill>
        <p:spPr bwMode="auto">
          <a:xfrm>
            <a:off x="7924800" y="2211615"/>
            <a:ext cx="2994980" cy="2273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0" y="1890775"/>
            <a:ext cx="3396285" cy="2718647"/>
          </a:xfrm>
        </p:spPr>
        <p:txBody>
          <a:bodyPr/>
          <a:lstStyle/>
          <a:p>
            <a:pPr algn="ctr"/>
            <a:r>
              <a:rPr lang="en-US" dirty="0"/>
              <a:t>Describe your Planned Outcome</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849043" y="655772"/>
            <a:ext cx="7590101" cy="5745027"/>
          </a:xfrm>
        </p:spPr>
        <p:txBody>
          <a:bodyPr/>
          <a:lstStyle/>
          <a:p>
            <a:pPr marL="342900" indent="-342900">
              <a:buAutoNum type="arabicPeriod"/>
            </a:pPr>
            <a:r>
              <a:rPr lang="en-US" sz="2000" b="1" dirty="0">
                <a:solidFill>
                  <a:schemeClr val="tx1"/>
                </a:solidFill>
                <a:latin typeface="Sohne"/>
              </a:rPr>
              <a:t>Increased cognitive skills: </a:t>
            </a:r>
            <a:r>
              <a:rPr lang="en-US" sz="2000" b="0" i="0" dirty="0">
                <a:solidFill>
                  <a:schemeClr val="tx1"/>
                </a:solidFill>
                <a:effectLst/>
                <a:latin typeface="Sohne"/>
              </a:rPr>
              <a:t>The project's educational component may lead to enhanced cognitive abilities in children, including memory, attention, and problem-solving.</a:t>
            </a:r>
          </a:p>
          <a:p>
            <a:pPr marL="342900" indent="-342900">
              <a:buAutoNum type="arabicPeriod"/>
            </a:pPr>
            <a:r>
              <a:rPr lang="en-US" sz="2000" b="1" dirty="0">
                <a:solidFill>
                  <a:schemeClr val="tx1"/>
                </a:solidFill>
                <a:latin typeface="Sohne"/>
              </a:rPr>
              <a:t>Improved social skills:</a:t>
            </a:r>
            <a:r>
              <a:rPr lang="en-US" sz="2000" dirty="0">
                <a:solidFill>
                  <a:schemeClr val="tx1"/>
                </a:solidFill>
                <a:latin typeface="Sohne"/>
              </a:rPr>
              <a:t> </a:t>
            </a:r>
            <a:r>
              <a:rPr lang="en-US" sz="2000" b="0" i="0" dirty="0">
                <a:solidFill>
                  <a:schemeClr val="tx1"/>
                </a:solidFill>
                <a:effectLst/>
                <a:latin typeface="Sohne"/>
              </a:rPr>
              <a:t>The project's educational component can assist children in acquiring social skills like communication, teamwork, and empathy, which may prove advantageous in both personal and professional aspects of their lives.</a:t>
            </a:r>
          </a:p>
          <a:p>
            <a:pPr marL="342900" indent="-342900">
              <a:buAutoNum type="arabicPeriod"/>
            </a:pPr>
            <a:r>
              <a:rPr lang="en-US" sz="2000" b="1" dirty="0">
                <a:solidFill>
                  <a:schemeClr val="tx1"/>
                </a:solidFill>
                <a:latin typeface="Sohne"/>
              </a:rPr>
              <a:t>Increased confidence and self esteem:</a:t>
            </a:r>
            <a:r>
              <a:rPr lang="en-US" sz="2000" dirty="0">
                <a:solidFill>
                  <a:schemeClr val="tx1"/>
                </a:solidFill>
                <a:latin typeface="Sohne"/>
              </a:rPr>
              <a:t> </a:t>
            </a:r>
            <a:r>
              <a:rPr lang="en-US" sz="2000" b="0" i="0" dirty="0">
                <a:solidFill>
                  <a:schemeClr val="tx1"/>
                </a:solidFill>
                <a:effectLst/>
                <a:latin typeface="Sohne"/>
              </a:rPr>
              <a:t>As the children acquire new knowledge and skills through education, they may experience a boost in self-esteem and confidence in their capabilities.</a:t>
            </a:r>
          </a:p>
          <a:p>
            <a:pPr marL="342900" indent="-342900">
              <a:buAutoNum type="arabicPeriod"/>
            </a:pPr>
            <a:r>
              <a:rPr lang="en-US" sz="2000" b="1" dirty="0">
                <a:solidFill>
                  <a:schemeClr val="tx1"/>
                </a:solidFill>
                <a:latin typeface="Sohne"/>
              </a:rPr>
              <a:t>Enhanced quality of life: </a:t>
            </a:r>
            <a:r>
              <a:rPr lang="en-US" sz="2000" b="0" i="0" dirty="0">
                <a:solidFill>
                  <a:schemeClr val="tx1"/>
                </a:solidFill>
                <a:effectLst/>
                <a:latin typeface="Sohne"/>
              </a:rPr>
              <a:t>The project has the potential to enhance the quality of life for disadvantaged children by providing them with education and creating prospects for a brighter future.</a:t>
            </a:r>
          </a:p>
          <a:p>
            <a:pPr marL="342900" indent="-342900">
              <a:buAutoNum type="arabicPeriod"/>
            </a:pPr>
            <a:r>
              <a:rPr lang="en-US" sz="2000" b="1" dirty="0">
                <a:solidFill>
                  <a:schemeClr val="tx1"/>
                </a:solidFill>
                <a:latin typeface="Sohne"/>
              </a:rPr>
              <a:t>Empowerment of local community:</a:t>
            </a:r>
            <a:r>
              <a:rPr lang="en-US" sz="2000" dirty="0">
                <a:solidFill>
                  <a:schemeClr val="tx1"/>
                </a:solidFill>
                <a:latin typeface="Sohne"/>
              </a:rPr>
              <a:t> </a:t>
            </a:r>
            <a:r>
              <a:rPr lang="en-US" sz="2000" b="0" i="0" dirty="0">
                <a:solidFill>
                  <a:schemeClr val="tx1"/>
                </a:solidFill>
                <a:effectLst/>
                <a:latin typeface="Sohne"/>
              </a:rPr>
              <a:t>Through educating underprivileged children, the project can empower the local community and inspire them to take action towards enhancing the lives of disadvantaged individuals.</a:t>
            </a:r>
          </a:p>
          <a:p>
            <a:pPr marL="342900" indent="-342900">
              <a:buAutoNum type="arabicPeriod"/>
            </a:pPr>
            <a:endParaRPr lang="en-US" sz="2000" b="0" i="0" dirty="0">
              <a:solidFill>
                <a:schemeClr val="tx1"/>
              </a:solidFill>
              <a:effectLst/>
              <a:latin typeface="Sohne"/>
            </a:endParaRPr>
          </a:p>
          <a:p>
            <a:pPr marL="342900" indent="-342900">
              <a:buAutoNum type="arabicPeriod"/>
            </a:pPr>
            <a:endParaRPr lang="en-US" sz="2000" b="0" i="0" dirty="0">
              <a:solidFill>
                <a:schemeClr val="tx1"/>
              </a:solidFill>
              <a:effectLst/>
              <a:latin typeface="Sohne"/>
            </a:endParaRP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dirty="0"/>
              <a:t>.</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6" name="Rectangle 3">
            <a:extLst>
              <a:ext uri="{FF2B5EF4-FFF2-40B4-BE49-F238E27FC236}">
                <a16:creationId xmlns:a16="http://schemas.microsoft.com/office/drawing/2014/main" id="{9AAFD71E-E526-7DA0-86D7-3245153507E9}"/>
              </a:ext>
            </a:extLst>
          </p:cNvPr>
          <p:cNvSpPr>
            <a:spLocks noChangeArrowheads="1"/>
          </p:cNvSpPr>
          <p:nvPr/>
        </p:nvSpPr>
        <p:spPr bwMode="auto">
          <a:xfrm>
            <a:off x="0" y="174739"/>
            <a:ext cx="187872" cy="10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 dirty="0">
                <a:latin typeface="Arial" panose="020B0604020202020204" pitchFamily="34" charset="0"/>
              </a:rPr>
              <a:t>.</a:t>
            </a:r>
            <a:endParaRPr kumimoji="0" lang="en-US" altLang="en-US" sz="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737224" y="1934329"/>
            <a:ext cx="6400800" cy="768096"/>
          </a:xfrm>
        </p:spPr>
        <p:txBody>
          <a:bodyPr/>
          <a:lstStyle/>
          <a:p>
            <a:r>
              <a:rPr lang="en-US" sz="4400" b="1" dirty="0">
                <a:solidFill>
                  <a:schemeClr val="accent6"/>
                </a:solidFill>
                <a:latin typeface="Arial Black" panose="020B0604020202020204" pitchFamily="34" charset="0"/>
                <a:cs typeface="Arial Black" panose="020B0604020202020204" pitchFamily="34" charset="0"/>
              </a:rPr>
              <a:t>Implementation strategy</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906111" y="3429000"/>
            <a:ext cx="5653689" cy="2579914"/>
          </a:xfrm>
        </p:spPr>
        <p:txBody>
          <a:bodyPr/>
          <a:lstStyle/>
          <a:p>
            <a:pPr marL="457200" indent="-457200" algn="ctr">
              <a:buAutoNum type="arabicPeriod"/>
            </a:pPr>
            <a:r>
              <a:rPr lang="en-US" dirty="0">
                <a:latin typeface="Sohne"/>
                <a:cs typeface="Sabon Next LT" panose="02000500000000000000" pitchFamily="2" charset="0"/>
              </a:rPr>
              <a:t>Site Preparation</a:t>
            </a:r>
          </a:p>
          <a:p>
            <a:pPr marL="457200" indent="-457200" algn="ctr">
              <a:buAutoNum type="arabicPeriod"/>
            </a:pPr>
            <a:r>
              <a:rPr lang="en-US" dirty="0">
                <a:latin typeface="Sohne"/>
                <a:cs typeface="Sabon Next LT" panose="02000500000000000000" pitchFamily="2" charset="0"/>
              </a:rPr>
              <a:t>Site Survey</a:t>
            </a:r>
          </a:p>
          <a:p>
            <a:pPr marL="457200" indent="-457200" algn="ctr">
              <a:buAutoNum type="arabicPeriod"/>
            </a:pPr>
            <a:r>
              <a:rPr lang="en-US" dirty="0">
                <a:latin typeface="Sohne"/>
                <a:cs typeface="Sabon Next LT" panose="02000500000000000000" pitchFamily="2" charset="0"/>
              </a:rPr>
              <a:t>Student Assessment</a:t>
            </a:r>
          </a:p>
          <a:p>
            <a:pPr marL="457200" indent="-457200" algn="ctr">
              <a:buAutoNum type="arabicPeriod"/>
            </a:pPr>
            <a:r>
              <a:rPr lang="en-US" dirty="0">
                <a:latin typeface="Sohne"/>
                <a:cs typeface="Sabon Next LT" panose="02000500000000000000" pitchFamily="2" charset="0"/>
              </a:rPr>
              <a:t>Strategy Development</a:t>
            </a:r>
          </a:p>
          <a:p>
            <a:pPr marL="457200" indent="-457200" algn="ctr">
              <a:buAutoNum type="arabicPeriod"/>
            </a:pPr>
            <a:r>
              <a:rPr lang="en-US" dirty="0">
                <a:latin typeface="Sohne"/>
                <a:cs typeface="Sabon Next LT" panose="02000500000000000000" pitchFamily="2" charset="0"/>
              </a:rPr>
              <a:t>Implementation</a:t>
            </a:r>
          </a:p>
          <a:p>
            <a:pPr algn="ctr"/>
            <a:endParaRPr lang="en-US" dirty="0">
              <a:latin typeface="Sohne"/>
              <a:cs typeface="Sabon Next LT" panose="02000500000000000000" pitchFamily="2" charset="0"/>
            </a:endParaRP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Project Implementation Tracker</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dirty="0"/>
              <a:t>.</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4" name="Content Placeholder 3">
            <a:extLst>
              <a:ext uri="{FF2B5EF4-FFF2-40B4-BE49-F238E27FC236}">
                <a16:creationId xmlns:a16="http://schemas.microsoft.com/office/drawing/2014/main" id="{DB62723C-F958-609B-0C50-DB76DF5E9CF5}"/>
              </a:ext>
            </a:extLst>
          </p:cNvPr>
          <p:cNvSpPr>
            <a:spLocks noGrp="1"/>
          </p:cNvSpPr>
          <p:nvPr>
            <p:ph sz="half" idx="1"/>
          </p:nvPr>
        </p:nvSpPr>
        <p:spPr>
          <a:xfrm>
            <a:off x="3822192" y="3886200"/>
            <a:ext cx="7613904" cy="1773936"/>
          </a:xfrm>
        </p:spPr>
        <p:txBody>
          <a:bodyPr/>
          <a:lstStyle/>
          <a:p>
            <a:r>
              <a:rPr lang="en-US" sz="2800" b="1" dirty="0">
                <a:hlinkClick r:id="rId2" action="ppaction://hlinkfile"/>
              </a:rPr>
              <a:t>Group 9 SEL PIT.xlsx</a:t>
            </a:r>
            <a:endParaRPr lang="en-IN" sz="2800" b="1" dirty="0"/>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E8E9-0B0A-C1F7-66AB-0103ABAA0C1C}"/>
              </a:ext>
            </a:extLst>
          </p:cNvPr>
          <p:cNvSpPr>
            <a:spLocks noGrp="1"/>
          </p:cNvSpPr>
          <p:nvPr>
            <p:ph type="title"/>
          </p:nvPr>
        </p:nvSpPr>
        <p:spPr>
          <a:xfrm>
            <a:off x="758952" y="586830"/>
            <a:ext cx="10671048" cy="768096"/>
          </a:xfrm>
        </p:spPr>
        <p:txBody>
          <a:bodyPr/>
          <a:lstStyle/>
          <a:p>
            <a:r>
              <a:rPr lang="en-US" dirty="0"/>
              <a:t>Challenges</a:t>
            </a:r>
            <a:endParaRPr lang="en-IN" dirty="0"/>
          </a:p>
        </p:txBody>
      </p:sp>
      <p:sp>
        <p:nvSpPr>
          <p:cNvPr id="3" name="Content Placeholder 2">
            <a:extLst>
              <a:ext uri="{FF2B5EF4-FFF2-40B4-BE49-F238E27FC236}">
                <a16:creationId xmlns:a16="http://schemas.microsoft.com/office/drawing/2014/main" id="{0863FC92-AFCC-8DDD-EE87-FE2124A89378}"/>
              </a:ext>
            </a:extLst>
          </p:cNvPr>
          <p:cNvSpPr>
            <a:spLocks noGrp="1"/>
          </p:cNvSpPr>
          <p:nvPr>
            <p:ph sz="half" idx="1"/>
          </p:nvPr>
        </p:nvSpPr>
        <p:spPr>
          <a:xfrm>
            <a:off x="1700640" y="2207966"/>
            <a:ext cx="4729189" cy="3881673"/>
          </a:xfrm>
        </p:spPr>
        <p:txBody>
          <a:bodyPr/>
          <a:lstStyle/>
          <a:p>
            <a:r>
              <a:rPr lang="en-IN" sz="2400" b="1" dirty="0"/>
              <a:t>Finding adequate location</a:t>
            </a:r>
          </a:p>
          <a:p>
            <a:r>
              <a:rPr lang="en-IN" sz="2400" b="1" dirty="0"/>
              <a:t>Developing trust </a:t>
            </a:r>
          </a:p>
          <a:p>
            <a:r>
              <a:rPr lang="en-IN" sz="2400" b="1" dirty="0"/>
              <a:t>Making them to listen</a:t>
            </a:r>
          </a:p>
          <a:p>
            <a:r>
              <a:rPr lang="en-IN" sz="2400" b="1" dirty="0"/>
              <a:t>Bureaucracy </a:t>
            </a:r>
          </a:p>
          <a:p>
            <a:r>
              <a:rPr lang="en-IN" sz="2400" b="1" dirty="0"/>
              <a:t>Increasing awareness </a:t>
            </a:r>
          </a:p>
          <a:p>
            <a:r>
              <a:rPr lang="en-IN" sz="2400" b="1" dirty="0"/>
              <a:t>Changing mindset</a:t>
            </a:r>
          </a:p>
          <a:p>
            <a:r>
              <a:rPr lang="en-IN" sz="2400" b="1" dirty="0"/>
              <a:t>Lack of basic resources</a:t>
            </a:r>
          </a:p>
          <a:p>
            <a:endParaRPr lang="en-IN" sz="2400" b="1" dirty="0"/>
          </a:p>
          <a:p>
            <a:pPr marL="0" indent="0">
              <a:buNone/>
            </a:pPr>
            <a:endParaRPr lang="en-IN" sz="2400" b="1" dirty="0"/>
          </a:p>
        </p:txBody>
      </p:sp>
      <p:sp>
        <p:nvSpPr>
          <p:cNvPr id="4" name="Footer Placeholder 3">
            <a:extLst>
              <a:ext uri="{FF2B5EF4-FFF2-40B4-BE49-F238E27FC236}">
                <a16:creationId xmlns:a16="http://schemas.microsoft.com/office/drawing/2014/main" id="{14F51002-FB0D-FBD2-AE86-E11F50F07A1A}"/>
              </a:ext>
            </a:extLst>
          </p:cNvPr>
          <p:cNvSpPr>
            <a:spLocks noGrp="1"/>
          </p:cNvSpPr>
          <p:nvPr>
            <p:ph type="ftr" sz="quarter" idx="11"/>
          </p:nvPr>
        </p:nvSpPr>
        <p:spPr>
          <a:xfrm>
            <a:off x="621792" y="416859"/>
            <a:ext cx="3200400" cy="274320"/>
          </a:xfrm>
        </p:spPr>
        <p:txBody>
          <a:bodyPr/>
          <a:lstStyle/>
          <a:p>
            <a:r>
              <a:rPr lang="en-US" dirty="0"/>
              <a:t>.</a:t>
            </a:r>
          </a:p>
        </p:txBody>
      </p:sp>
      <p:sp>
        <p:nvSpPr>
          <p:cNvPr id="5" name="Slide Number Placeholder 4">
            <a:extLst>
              <a:ext uri="{FF2B5EF4-FFF2-40B4-BE49-F238E27FC236}">
                <a16:creationId xmlns:a16="http://schemas.microsoft.com/office/drawing/2014/main" id="{4DD8286D-67C5-3D5B-BA75-3101E59C7E8D}"/>
              </a:ext>
            </a:extLst>
          </p:cNvPr>
          <p:cNvSpPr>
            <a:spLocks noGrp="1"/>
          </p:cNvSpPr>
          <p:nvPr>
            <p:ph type="sldNum" sz="quarter" idx="12"/>
          </p:nvPr>
        </p:nvSpPr>
        <p:spPr/>
        <p:txBody>
          <a:bodyPr/>
          <a:lstStyle/>
          <a:p>
            <a:fld id="{48F63A3B-78C7-47BE-AE5E-E10140E04643}" type="slidenum">
              <a:rPr lang="en-US" smtClean="0"/>
              <a:t>6</a:t>
            </a:fld>
            <a:endParaRPr lang="en-US" dirty="0"/>
          </a:p>
        </p:txBody>
      </p:sp>
      <p:pic>
        <p:nvPicPr>
          <p:cNvPr id="45" name="Picture 44">
            <a:extLst>
              <a:ext uri="{FF2B5EF4-FFF2-40B4-BE49-F238E27FC236}">
                <a16:creationId xmlns:a16="http://schemas.microsoft.com/office/drawing/2014/main" id="{45404075-741A-10AE-CBB9-CDDE5269A2FC}"/>
              </a:ext>
            </a:extLst>
          </p:cNvPr>
          <p:cNvPicPr>
            <a:picLocks noChangeAspect="1"/>
          </p:cNvPicPr>
          <p:nvPr/>
        </p:nvPicPr>
        <p:blipFill>
          <a:blip r:embed="rId3"/>
          <a:stretch>
            <a:fillRect/>
          </a:stretch>
        </p:blipFill>
        <p:spPr>
          <a:xfrm>
            <a:off x="8523734" y="2689578"/>
            <a:ext cx="2061778" cy="23295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6" name="Picture 45">
            <a:extLst>
              <a:ext uri="{FF2B5EF4-FFF2-40B4-BE49-F238E27FC236}">
                <a16:creationId xmlns:a16="http://schemas.microsoft.com/office/drawing/2014/main" id="{9C9B666A-22D3-379A-3B24-6C760E672606}"/>
              </a:ext>
            </a:extLst>
          </p:cNvPr>
          <p:cNvPicPr>
            <a:picLocks noChangeAspect="1"/>
          </p:cNvPicPr>
          <p:nvPr/>
        </p:nvPicPr>
        <p:blipFill>
          <a:blip r:embed="rId4"/>
          <a:stretch>
            <a:fillRect/>
          </a:stretch>
        </p:blipFill>
        <p:spPr>
          <a:xfrm>
            <a:off x="6429829" y="1902430"/>
            <a:ext cx="2229531" cy="2434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8" name="Picture 47">
            <a:extLst>
              <a:ext uri="{FF2B5EF4-FFF2-40B4-BE49-F238E27FC236}">
                <a16:creationId xmlns:a16="http://schemas.microsoft.com/office/drawing/2014/main" id="{6187F9EF-DBD4-77FB-FA6D-35F4865DA6C1}"/>
              </a:ext>
            </a:extLst>
          </p:cNvPr>
          <p:cNvPicPr>
            <a:picLocks noChangeAspect="1"/>
          </p:cNvPicPr>
          <p:nvPr/>
        </p:nvPicPr>
        <p:blipFill>
          <a:blip r:embed="rId5"/>
          <a:stretch>
            <a:fillRect/>
          </a:stretch>
        </p:blipFill>
        <p:spPr>
          <a:xfrm>
            <a:off x="5856323" y="4290290"/>
            <a:ext cx="3200400" cy="17993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884548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D7E8C6-2AD9-D82C-F95B-10E6EF8452ED}"/>
              </a:ext>
            </a:extLst>
          </p:cNvPr>
          <p:cNvSpPr>
            <a:spLocks noGrp="1"/>
          </p:cNvSpPr>
          <p:nvPr>
            <p:ph type="title"/>
          </p:nvPr>
        </p:nvSpPr>
        <p:spPr>
          <a:xfrm>
            <a:off x="6450412" y="463917"/>
            <a:ext cx="4122869" cy="588963"/>
          </a:xfrm>
        </p:spPr>
        <p:txBody>
          <a:bodyPr/>
          <a:lstStyle/>
          <a:p>
            <a:r>
              <a:rPr lang="en-US" dirty="0"/>
              <a:t>Actual Outcome </a:t>
            </a:r>
            <a:endParaRPr lang="en-IN" dirty="0"/>
          </a:p>
        </p:txBody>
      </p:sp>
      <p:sp>
        <p:nvSpPr>
          <p:cNvPr id="5" name="Text Placeholder 4">
            <a:extLst>
              <a:ext uri="{FF2B5EF4-FFF2-40B4-BE49-F238E27FC236}">
                <a16:creationId xmlns:a16="http://schemas.microsoft.com/office/drawing/2014/main" id="{839A9E7D-DE9E-C1E3-653C-4EFE336408AF}"/>
              </a:ext>
            </a:extLst>
          </p:cNvPr>
          <p:cNvSpPr>
            <a:spLocks noGrp="1"/>
          </p:cNvSpPr>
          <p:nvPr>
            <p:ph type="body" sz="quarter" idx="15"/>
          </p:nvPr>
        </p:nvSpPr>
        <p:spPr>
          <a:xfrm>
            <a:off x="3611880" y="1984248"/>
            <a:ext cx="45719" cy="45719"/>
          </a:xfrm>
        </p:spPr>
        <p:txBody>
          <a:bodyPr/>
          <a:lstStyle/>
          <a:p>
            <a:r>
              <a:rPr lang="en-IN" sz="100" dirty="0"/>
              <a:t>.</a:t>
            </a:r>
          </a:p>
          <a:p>
            <a:endParaRPr lang="en-IN" sz="100" dirty="0"/>
          </a:p>
          <a:p>
            <a:endParaRPr lang="en-IN" sz="100" dirty="0"/>
          </a:p>
        </p:txBody>
      </p:sp>
      <p:sp>
        <p:nvSpPr>
          <p:cNvPr id="3" name="Text Placeholder 2">
            <a:extLst>
              <a:ext uri="{FF2B5EF4-FFF2-40B4-BE49-F238E27FC236}">
                <a16:creationId xmlns:a16="http://schemas.microsoft.com/office/drawing/2014/main" id="{2D5943D6-C8B6-FF14-A4A6-EFB5045A5B5A}"/>
              </a:ext>
            </a:extLst>
          </p:cNvPr>
          <p:cNvSpPr>
            <a:spLocks noGrp="1"/>
          </p:cNvSpPr>
          <p:nvPr>
            <p:ph type="body" sz="quarter" idx="13"/>
          </p:nvPr>
        </p:nvSpPr>
        <p:spPr>
          <a:xfrm>
            <a:off x="6096000" y="1369626"/>
            <a:ext cx="5732852" cy="3884546"/>
          </a:xfrm>
        </p:spPr>
        <p:txBody>
          <a:bodyPr/>
          <a:lstStyle/>
          <a:p>
            <a:pPr marL="457200" indent="-457200">
              <a:buAutoNum type="arabicPeriod"/>
            </a:pPr>
            <a:r>
              <a:rPr lang="en-US" sz="1800" b="1" dirty="0">
                <a:solidFill>
                  <a:schemeClr val="tx1"/>
                </a:solidFill>
                <a:effectLst/>
                <a:latin typeface="Sohne"/>
                <a:ea typeface="Calibri" panose="020F0502020204030204" pitchFamily="34" charset="0"/>
                <a:cs typeface="Times New Roman" panose="02020603050405020304" pitchFamily="18" charset="0"/>
              </a:rPr>
              <a:t>Improved Social Skills: </a:t>
            </a:r>
            <a:r>
              <a:rPr lang="en-US" sz="1800" i="0" dirty="0">
                <a:solidFill>
                  <a:schemeClr val="tx1"/>
                </a:solidFill>
                <a:effectLst/>
                <a:latin typeface="Sohne"/>
              </a:rPr>
              <a:t>The educational program proved beneficial for underprivileged children as it provided them with essential social skills like communication, teamwork, and problem-solving abilities, which can assist them in their future interactions with others and in both their personal and professional lives.</a:t>
            </a:r>
            <a:endParaRPr lang="en-IN" sz="1800" i="0" dirty="0">
              <a:solidFill>
                <a:schemeClr val="tx1"/>
              </a:solidFill>
              <a:effectLst/>
              <a:latin typeface="Sohne"/>
            </a:endParaRPr>
          </a:p>
          <a:p>
            <a:pPr marL="457200" indent="-457200">
              <a:buAutoNum type="arabicPeriod"/>
            </a:pPr>
            <a:r>
              <a:rPr lang="en-IN" sz="1800" b="1" dirty="0">
                <a:solidFill>
                  <a:schemeClr val="tx1"/>
                </a:solidFill>
                <a:latin typeface="Sohne"/>
              </a:rPr>
              <a:t>Increased Motivation:</a:t>
            </a:r>
            <a:r>
              <a:rPr lang="en-IN" sz="1800" dirty="0">
                <a:solidFill>
                  <a:schemeClr val="tx1"/>
                </a:solidFill>
                <a:latin typeface="Sohne"/>
              </a:rPr>
              <a:t> </a:t>
            </a:r>
            <a:r>
              <a:rPr lang="en-US" sz="1800" i="0" dirty="0">
                <a:solidFill>
                  <a:schemeClr val="tx1"/>
                </a:solidFill>
                <a:effectLst/>
                <a:latin typeface="Sohne"/>
              </a:rPr>
              <a:t>The act of rewarding students based on their performance would have served as a motivational factor for them to enhance their learning and performance. This positive reinforcement would have encouraged them to take charge of their education and continue to learn beyond the duration of the program.</a:t>
            </a:r>
            <a:endParaRPr lang="en-IN" sz="1800" dirty="0">
              <a:solidFill>
                <a:schemeClr val="tx1"/>
              </a:solidFill>
              <a:latin typeface="Sohne"/>
            </a:endParaRPr>
          </a:p>
          <a:p>
            <a:pPr marL="457200" indent="-457200">
              <a:buAutoNum type="arabicPeriod"/>
            </a:pPr>
            <a:r>
              <a:rPr lang="en-IN" sz="1800" b="1" dirty="0">
                <a:solidFill>
                  <a:schemeClr val="tx1"/>
                </a:solidFill>
                <a:latin typeface="Sohne"/>
              </a:rPr>
              <a:t>Improved Self-Esteem: </a:t>
            </a:r>
            <a:r>
              <a:rPr lang="en-US" sz="1800" i="0" dirty="0">
                <a:solidFill>
                  <a:schemeClr val="tx1"/>
                </a:solidFill>
                <a:effectLst/>
                <a:latin typeface="Sohne"/>
              </a:rPr>
              <a:t>By providing recognition and rewards to the students, their self-esteem and confidence levels would have increased, which are crucial elements in achieving success in life. This positive impact would have extended to their overall well-being and quality of life.</a:t>
            </a:r>
            <a:endParaRPr lang="en-IN" sz="1800" dirty="0">
              <a:solidFill>
                <a:schemeClr val="tx1"/>
              </a:solidFill>
              <a:latin typeface="Sohne"/>
            </a:endParaRPr>
          </a:p>
        </p:txBody>
      </p:sp>
      <p:sp>
        <p:nvSpPr>
          <p:cNvPr id="4" name="Text Placeholder 3">
            <a:extLst>
              <a:ext uri="{FF2B5EF4-FFF2-40B4-BE49-F238E27FC236}">
                <a16:creationId xmlns:a16="http://schemas.microsoft.com/office/drawing/2014/main" id="{A865C12C-F2AD-1616-14B3-1DC0BE825303}"/>
              </a:ext>
            </a:extLst>
          </p:cNvPr>
          <p:cNvSpPr>
            <a:spLocks noGrp="1"/>
          </p:cNvSpPr>
          <p:nvPr>
            <p:ph type="body" sz="quarter" idx="14"/>
          </p:nvPr>
        </p:nvSpPr>
        <p:spPr>
          <a:xfrm flipH="1" flipV="1">
            <a:off x="10268711" y="4837175"/>
            <a:ext cx="45719" cy="45719"/>
          </a:xfrm>
        </p:spPr>
        <p:txBody>
          <a:bodyPr/>
          <a:lstStyle/>
          <a:p>
            <a:r>
              <a:rPr lang="en-IN" sz="100" dirty="0"/>
              <a:t>..</a:t>
            </a:r>
          </a:p>
          <a:p>
            <a:endParaRPr lang="en-IN" sz="100"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10" name="Picture 9">
            <a:extLst>
              <a:ext uri="{FF2B5EF4-FFF2-40B4-BE49-F238E27FC236}">
                <a16:creationId xmlns:a16="http://schemas.microsoft.com/office/drawing/2014/main" id="{5FD10EB7-28FE-A64E-89B6-48FDEE60336F}"/>
              </a:ext>
            </a:extLst>
          </p:cNvPr>
          <p:cNvPicPr>
            <a:picLocks noChangeAspect="1"/>
          </p:cNvPicPr>
          <p:nvPr/>
        </p:nvPicPr>
        <p:blipFill rotWithShape="1">
          <a:blip r:embed="rId2"/>
          <a:srcRect l="12389" t="5587" r="1"/>
          <a:stretch/>
        </p:blipFill>
        <p:spPr>
          <a:xfrm>
            <a:off x="2957993" y="2135487"/>
            <a:ext cx="2783901" cy="2352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B5FBBD81-1A57-8879-1E32-2C5F60A2FEDA}"/>
              </a:ext>
            </a:extLst>
          </p:cNvPr>
          <p:cNvPicPr>
            <a:picLocks noChangeAspect="1"/>
          </p:cNvPicPr>
          <p:nvPr/>
        </p:nvPicPr>
        <p:blipFill>
          <a:blip r:embed="rId3"/>
          <a:stretch>
            <a:fillRect/>
          </a:stretch>
        </p:blipFill>
        <p:spPr>
          <a:xfrm>
            <a:off x="141886" y="244811"/>
            <a:ext cx="3912534" cy="22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D091F2F3-5878-ECFD-FA6E-2763B27F4660}"/>
              </a:ext>
            </a:extLst>
          </p:cNvPr>
          <p:cNvPicPr>
            <a:picLocks noChangeAspect="1"/>
          </p:cNvPicPr>
          <p:nvPr/>
        </p:nvPicPr>
        <p:blipFill>
          <a:blip r:embed="rId4"/>
          <a:stretch>
            <a:fillRect/>
          </a:stretch>
        </p:blipFill>
        <p:spPr>
          <a:xfrm>
            <a:off x="106736" y="4072348"/>
            <a:ext cx="4474842" cy="2550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476D442F-A53E-B568-CDCA-648DB2A4F2D3}"/>
              </a:ext>
            </a:extLst>
          </p:cNvPr>
          <p:cNvPicPr>
            <a:picLocks noChangeAspect="1"/>
          </p:cNvPicPr>
          <p:nvPr/>
        </p:nvPicPr>
        <p:blipFill>
          <a:blip r:embed="rId5"/>
          <a:stretch>
            <a:fillRect/>
          </a:stretch>
        </p:blipFill>
        <p:spPr>
          <a:xfrm>
            <a:off x="363148" y="2312894"/>
            <a:ext cx="2685639" cy="18360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5317901" y="1167556"/>
            <a:ext cx="6477000" cy="1392040"/>
          </a:xfrm>
        </p:spPr>
        <p:txBody>
          <a:bodyPr/>
          <a:lstStyle/>
          <a:p>
            <a:pPr algn="ctr"/>
            <a:r>
              <a:rPr lang="en-US" sz="4000" dirty="0"/>
              <a:t>AREAS OF Learning and Reflection</a:t>
            </a:r>
            <a:br>
              <a:rPr lang="en-US" sz="4000" dirty="0"/>
            </a:br>
            <a:br>
              <a:rPr lang="en-US" sz="4000" dirty="0"/>
            </a:br>
            <a:br>
              <a:rPr lang="en-US" sz="4000" dirty="0"/>
            </a:br>
            <a:br>
              <a:rPr lang="en-US" sz="4000" dirty="0"/>
            </a:br>
            <a:endParaRPr lang="en-US" sz="4000" dirty="0"/>
          </a:p>
        </p:txBody>
      </p:sp>
      <p:sp>
        <p:nvSpPr>
          <p:cNvPr id="3" name="Content Placeholder 2">
            <a:extLst>
              <a:ext uri="{FF2B5EF4-FFF2-40B4-BE49-F238E27FC236}">
                <a16:creationId xmlns:a16="http://schemas.microsoft.com/office/drawing/2014/main" id="{1AFFED98-A25F-CBE0-EC09-3C0693969585}"/>
              </a:ext>
            </a:extLst>
          </p:cNvPr>
          <p:cNvSpPr>
            <a:spLocks noGrp="1"/>
          </p:cNvSpPr>
          <p:nvPr>
            <p:ph sz="half" idx="2"/>
          </p:nvPr>
        </p:nvSpPr>
        <p:spPr>
          <a:xfrm>
            <a:off x="5983941" y="3083414"/>
            <a:ext cx="5479974" cy="2860186"/>
          </a:xfrm>
        </p:spPr>
        <p:txBody>
          <a:bodyPr/>
          <a:lstStyle/>
          <a:p>
            <a:r>
              <a:rPr lang="en-IN" sz="2000" b="1" dirty="0"/>
              <a:t>Language barriers</a:t>
            </a:r>
          </a:p>
          <a:p>
            <a:r>
              <a:rPr lang="en-IN" sz="2000" b="1" dirty="0"/>
              <a:t>Limited access to technology</a:t>
            </a:r>
          </a:p>
          <a:p>
            <a:r>
              <a:rPr lang="en-IN" sz="2000" b="1" dirty="0"/>
              <a:t>Health issues</a:t>
            </a:r>
          </a:p>
          <a:p>
            <a:r>
              <a:rPr lang="en-IN" sz="2000" b="1" dirty="0"/>
              <a:t>Economic barriers</a:t>
            </a:r>
          </a:p>
          <a:p>
            <a:r>
              <a:rPr lang="en-IN" sz="2000" b="1" dirty="0"/>
              <a:t>Family responsibilities</a:t>
            </a:r>
          </a:p>
          <a:p>
            <a:r>
              <a:rPr lang="en-IN" sz="2000" b="1" dirty="0"/>
              <a:t>Social stigma</a:t>
            </a:r>
          </a:p>
        </p:txBody>
      </p:sp>
      <p:sp>
        <p:nvSpPr>
          <p:cNvPr id="4" name="Content Placeholder 3">
            <a:extLst>
              <a:ext uri="{FF2B5EF4-FFF2-40B4-BE49-F238E27FC236}">
                <a16:creationId xmlns:a16="http://schemas.microsoft.com/office/drawing/2014/main" id="{1EEEC6BC-EAEB-0DFF-41AF-14FA5CD4BAF8}"/>
              </a:ext>
            </a:extLst>
          </p:cNvPr>
          <p:cNvSpPr>
            <a:spLocks noGrp="1"/>
          </p:cNvSpPr>
          <p:nvPr>
            <p:ph sz="quarter" idx="4"/>
          </p:nvPr>
        </p:nvSpPr>
        <p:spPr>
          <a:xfrm>
            <a:off x="11932920" y="1596614"/>
            <a:ext cx="45719" cy="45719"/>
          </a:xfrm>
        </p:spPr>
        <p:txBody>
          <a:bodyPr/>
          <a:lstStyle/>
          <a:p>
            <a:pPr marL="0" indent="0">
              <a:buNone/>
            </a:pPr>
            <a:r>
              <a:rPr lang="en-IN" sz="100" dirty="0"/>
              <a:t>.</a:t>
            </a:r>
          </a:p>
        </p:txBody>
      </p:sp>
      <p:pic>
        <p:nvPicPr>
          <p:cNvPr id="14" name="Picture 13">
            <a:extLst>
              <a:ext uri="{FF2B5EF4-FFF2-40B4-BE49-F238E27FC236}">
                <a16:creationId xmlns:a16="http://schemas.microsoft.com/office/drawing/2014/main" id="{9BE21D31-FB02-46E0-4147-A8D480ED132E}"/>
              </a:ext>
            </a:extLst>
          </p:cNvPr>
          <p:cNvPicPr>
            <a:picLocks noChangeAspect="1"/>
          </p:cNvPicPr>
          <p:nvPr/>
        </p:nvPicPr>
        <p:blipFill rotWithShape="1">
          <a:blip r:embed="rId2"/>
          <a:srcRect t="15640"/>
          <a:stretch/>
        </p:blipFill>
        <p:spPr>
          <a:xfrm>
            <a:off x="728085" y="51192"/>
            <a:ext cx="3861731" cy="24433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1AE95B4C-DBD8-6131-8776-C3D9032369CF}"/>
              </a:ext>
            </a:extLst>
          </p:cNvPr>
          <p:cNvPicPr>
            <a:picLocks noChangeAspect="1"/>
          </p:cNvPicPr>
          <p:nvPr/>
        </p:nvPicPr>
        <p:blipFill>
          <a:blip r:embed="rId3"/>
          <a:stretch>
            <a:fillRect/>
          </a:stretch>
        </p:blipFill>
        <p:spPr>
          <a:xfrm>
            <a:off x="0" y="1863576"/>
            <a:ext cx="1505752" cy="360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9C4D4EDE-49C6-F3A7-EB50-233C527001A9}"/>
              </a:ext>
            </a:extLst>
          </p:cNvPr>
          <p:cNvPicPr>
            <a:picLocks noChangeAspect="1"/>
          </p:cNvPicPr>
          <p:nvPr/>
        </p:nvPicPr>
        <p:blipFill>
          <a:blip r:embed="rId4"/>
          <a:stretch>
            <a:fillRect/>
          </a:stretch>
        </p:blipFill>
        <p:spPr>
          <a:xfrm>
            <a:off x="1889364" y="2272068"/>
            <a:ext cx="3235482" cy="2747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a:extLst>
              <a:ext uri="{FF2B5EF4-FFF2-40B4-BE49-F238E27FC236}">
                <a16:creationId xmlns:a16="http://schemas.microsoft.com/office/drawing/2014/main" id="{5546E08D-76A5-448B-393E-850BBD9AA65C}"/>
              </a:ext>
            </a:extLst>
          </p:cNvPr>
          <p:cNvPicPr>
            <a:picLocks noChangeAspect="1"/>
          </p:cNvPicPr>
          <p:nvPr/>
        </p:nvPicPr>
        <p:blipFill>
          <a:blip r:embed="rId5"/>
          <a:stretch>
            <a:fillRect/>
          </a:stretch>
        </p:blipFill>
        <p:spPr>
          <a:xfrm>
            <a:off x="399688" y="4374899"/>
            <a:ext cx="4013149" cy="23016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028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661519" y="2983634"/>
            <a:ext cx="4169664" cy="667512"/>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9"/>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{58997360-0836-4A96-91BA-82BCD78C5AAD}tf78438558_win32</Template>
  <TotalTime>255</TotalTime>
  <Words>507</Words>
  <Application>Microsoft Office PowerPoint</Application>
  <PresentationFormat>Widescreen</PresentationFormat>
  <Paragraphs>59</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Sabon Next LT</vt:lpstr>
      <vt:lpstr>Sohne</vt:lpstr>
      <vt:lpstr>Söhne</vt:lpstr>
      <vt:lpstr>Office Theme</vt:lpstr>
      <vt:lpstr>Group No. 9 </vt:lpstr>
      <vt:lpstr>Problem and SDG GOAL  </vt:lpstr>
      <vt:lpstr>Describe your Planned Outcome</vt:lpstr>
      <vt:lpstr>Implementation strategy</vt:lpstr>
      <vt:lpstr>Project Implementation Tracker</vt:lpstr>
      <vt:lpstr>Challenges</vt:lpstr>
      <vt:lpstr>Actual Outcome </vt:lpstr>
      <vt:lpstr>AREAS OF Learning and Reflection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No </dc:title>
  <dc:subject/>
  <dc:creator>Jaspreet kaur</dc:creator>
  <cp:lastModifiedBy>Bhavy Pandey</cp:lastModifiedBy>
  <cp:revision>7</cp:revision>
  <dcterms:created xsi:type="dcterms:W3CDTF">2023-04-22T08:19:32Z</dcterms:created>
  <dcterms:modified xsi:type="dcterms:W3CDTF">2023-04-26T07:27:47Z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DADBC72F-71F5-47C5-BF81-437F7A05B57B</vt:lpwstr>
  </property>
  <property fmtid="{D5CDD505-2E9C-101B-9397-08002B2CF9AE}" pid="3" name="ArticulatePath">
    <vt:lpwstr>https://d.docs.live.net/8355d23e18e838ce/Desktop/DSEU/SEL/New folder/SEL Group Presentation Template</vt:lpwstr>
  </property>
</Properties>
</file>